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 Thin"/>
      <p:regular r:id="rId48"/>
      <p:bold r:id="rId49"/>
      <p:italic r:id="rId50"/>
      <p:boldItalic r:id="rId51"/>
    </p:embeddedFont>
    <p:embeddedFont>
      <p:font typeface="Roboto Black"/>
      <p:bold r:id="rId52"/>
      <p:boldItalic r:id="rId53"/>
    </p:embeddedFont>
    <p:embeddedFont>
      <p:font typeface="Roboto Medium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Roboto Light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7A91EC-48E6-4906-BDAB-D057D56AE0AB}">
  <a:tblStyle styleId="{397A91EC-48E6-4906-BDAB-D057D56AE0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Thin-regular.fntdata"/><Relationship Id="rId47" Type="http://schemas.openxmlformats.org/officeDocument/2006/relationships/slide" Target="slides/slide41.xml"/><Relationship Id="rId49" Type="http://schemas.openxmlformats.org/officeDocument/2006/relationships/font" Target="fonts/RobotoThin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obotoLight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RobotoLight-italic.fntdata"/><Relationship Id="rId63" Type="http://schemas.openxmlformats.org/officeDocument/2006/relationships/font" Target="fonts/RobotoLigh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schemas.openxmlformats.org/officeDocument/2006/relationships/font" Target="fonts/RobotoLigh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Thin-boldItalic.fntdata"/><Relationship Id="rId50" Type="http://schemas.openxmlformats.org/officeDocument/2006/relationships/font" Target="fonts/RobotoThin-italic.fntdata"/><Relationship Id="rId53" Type="http://schemas.openxmlformats.org/officeDocument/2006/relationships/font" Target="fonts/RobotoBlack-boldItalic.fntdata"/><Relationship Id="rId52" Type="http://schemas.openxmlformats.org/officeDocument/2006/relationships/font" Target="fonts/RobotoBlack-bold.fntdata"/><Relationship Id="rId11" Type="http://schemas.openxmlformats.org/officeDocument/2006/relationships/slide" Target="slides/slide5.xml"/><Relationship Id="rId55" Type="http://schemas.openxmlformats.org/officeDocument/2006/relationships/font" Target="fonts/RobotoMedium-bold.fntdata"/><Relationship Id="rId10" Type="http://schemas.openxmlformats.org/officeDocument/2006/relationships/slide" Target="slides/slide4.xml"/><Relationship Id="rId54" Type="http://schemas.openxmlformats.org/officeDocument/2006/relationships/font" Target="fonts/RobotoMedium-regular.fntdata"/><Relationship Id="rId13" Type="http://schemas.openxmlformats.org/officeDocument/2006/relationships/slide" Target="slides/slide7.xml"/><Relationship Id="rId57" Type="http://schemas.openxmlformats.org/officeDocument/2006/relationships/font" Target="fonts/RobotoMedium-boldItalic.fntdata"/><Relationship Id="rId12" Type="http://schemas.openxmlformats.org/officeDocument/2006/relationships/slide" Target="slides/slide6.xml"/><Relationship Id="rId56" Type="http://schemas.openxmlformats.org/officeDocument/2006/relationships/font" Target="fonts/RobotoMedium-italic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e945c5edb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e945c5edb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e945c5edb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e945c5edb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e945c5edb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e945c5edb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e945c5edb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e945c5edb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e945c5ed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e945c5ed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e945c5edb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e945c5edb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e945c5edb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e945c5edb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e945c5edb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e945c5edb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e945c5edb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e945c5edb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e945c5edb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e945c5edb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e945c5edb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e945c5ed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e945c5edb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e945c5edb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e945c5edb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e945c5edb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e945c5edb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e945c5edb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e945c5edb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e945c5edb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e945c5edb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e945c5edb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e945c5edb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e945c5edb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e945c5edb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e945c5edb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" name="Google Shape;1402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e945c5ed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e945c5ed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8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4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3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4.png"/><Relationship Id="rId4" Type="http://schemas.openxmlformats.org/officeDocument/2006/relationships/image" Target="../media/image41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82.png"/><Relationship Id="rId4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59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72.png"/><Relationship Id="rId4" Type="http://schemas.openxmlformats.org/officeDocument/2006/relationships/image" Target="../media/image84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Relationship Id="rId4" Type="http://schemas.openxmlformats.org/officeDocument/2006/relationships/image" Target="../media/image90.png"/><Relationship Id="rId5" Type="http://schemas.openxmlformats.org/officeDocument/2006/relationships/image" Target="../media/image69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75.png"/><Relationship Id="rId4" Type="http://schemas.openxmlformats.org/officeDocument/2006/relationships/image" Target="../media/image81.png"/><Relationship Id="rId5" Type="http://schemas.openxmlformats.org/officeDocument/2006/relationships/image" Target="../media/image88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5.png"/><Relationship Id="rId3" Type="http://schemas.openxmlformats.org/officeDocument/2006/relationships/image" Target="../media/image87.png"/><Relationship Id="rId4" Type="http://schemas.openxmlformats.org/officeDocument/2006/relationships/image" Target="../media/image91.png"/><Relationship Id="rId9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78.png"/><Relationship Id="rId7" Type="http://schemas.openxmlformats.org/officeDocument/2006/relationships/image" Target="../media/image92.png"/><Relationship Id="rId8" Type="http://schemas.openxmlformats.org/officeDocument/2006/relationships/image" Target="../media/image9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93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5" Type="http://schemas.openxmlformats.org/officeDocument/2006/relationships/image" Target="../media/image96.png"/><Relationship Id="rId6" Type="http://schemas.openxmlformats.org/officeDocument/2006/relationships/image" Target="../media/image99.png"/><Relationship Id="rId7" Type="http://schemas.openxmlformats.org/officeDocument/2006/relationships/image" Target="../media/image98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4.png"/><Relationship Id="rId3" Type="http://schemas.openxmlformats.org/officeDocument/2006/relationships/image" Target="../media/image10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2.png"/><Relationship Id="rId4" Type="http://schemas.openxmlformats.org/officeDocument/2006/relationships/image" Target="../media/image1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2.png"/><Relationship Id="rId4" Type="http://schemas.openxmlformats.org/officeDocument/2006/relationships/image" Target="../media/image1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2.png"/><Relationship Id="rId4" Type="http://schemas.openxmlformats.org/officeDocument/2006/relationships/image" Target="../media/image1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2.png"/><Relationship Id="rId4" Type="http://schemas.openxmlformats.org/officeDocument/2006/relationships/image" Target="../media/image1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7.png"/><Relationship Id="rId4" Type="http://schemas.openxmlformats.org/officeDocument/2006/relationships/image" Target="../media/image1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BRUTE FORCE VULNERABILITY</a:t>
            </a:r>
            <a:endParaRPr/>
          </a:p>
        </p:txBody>
      </p:sp>
      <p:sp>
        <p:nvSpPr>
          <p:cNvPr id="1122" name="Google Shape;1122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SHOTS </a:t>
            </a:r>
            <a:endParaRPr/>
          </a:p>
        </p:txBody>
      </p:sp>
      <p:sp>
        <p:nvSpPr>
          <p:cNvPr id="1123" name="Google Shape;112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3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LOGGING INTO SECRET FOLDER</a:t>
            </a:r>
            <a:endParaRPr b="1" i="1"/>
          </a:p>
        </p:txBody>
      </p:sp>
      <p:pic>
        <p:nvPicPr>
          <p:cNvPr id="1125" name="Google Shape;11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75" y="1563713"/>
            <a:ext cx="8272449" cy="32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BRUTE FORCE VULNERABILITY</a:t>
            </a:r>
            <a:endParaRPr/>
          </a:p>
        </p:txBody>
      </p:sp>
      <p:sp>
        <p:nvSpPr>
          <p:cNvPr id="1131" name="Google Shape;1131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SCREEN SHOTS</a:t>
            </a:r>
            <a:endParaRPr b="1" i="1"/>
          </a:p>
        </p:txBody>
      </p:sp>
      <p:sp>
        <p:nvSpPr>
          <p:cNvPr id="1132" name="Google Shape;113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ACCESS TO THE SECRET FOLDER DIRECTORY</a:t>
            </a:r>
            <a:r>
              <a:rPr b="1" i="1" lang="en"/>
              <a:t> WITH </a:t>
            </a:r>
            <a:endParaRPr b="1" i="1"/>
          </a:p>
        </p:txBody>
      </p:sp>
      <p:pic>
        <p:nvPicPr>
          <p:cNvPr id="1134" name="Google Shape;113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3" y="1653800"/>
            <a:ext cx="90773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CWE-256: Unprotected Storage of Credentials</a:t>
            </a:r>
            <a:endParaRPr/>
          </a:p>
        </p:txBody>
      </p:sp>
      <p:sp>
        <p:nvSpPr>
          <p:cNvPr id="1140" name="Google Shape;114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I discovered a password hash for Ryan which was stored in a file in the secret directory with further instructions on how to connect to the company’s webdav server. I was able to crack the hash with the website crackstation.net.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65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7" name="Google Shape;1147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65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5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I cracked the hash and gained access to the company’s webdav server with it.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1" name="Google Shape;1151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52" name="Google Shape;1152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65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5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SCREEN SHOTS BELOW.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CWE-256: Unprotected Storage of Credentials</a:t>
            </a:r>
            <a:endParaRPr/>
          </a:p>
        </p:txBody>
      </p:sp>
      <p:sp>
        <p:nvSpPr>
          <p:cNvPr id="1161" name="Google Shape;1161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SHOT</a:t>
            </a:r>
            <a:endParaRPr/>
          </a:p>
        </p:txBody>
      </p:sp>
      <p:sp>
        <p:nvSpPr>
          <p:cNvPr id="1162" name="Google Shape;1162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6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PASSWORD HASH LOCATED IN SECRET FOLDER AND INSTRUCTIONS TO CONNECT TO WEBDAV SERVER.</a:t>
            </a:r>
            <a:endParaRPr b="1" i="1"/>
          </a:p>
        </p:txBody>
      </p:sp>
      <p:pic>
        <p:nvPicPr>
          <p:cNvPr id="1164" name="Google Shape;116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" y="2276675"/>
            <a:ext cx="8949524" cy="16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Exploitation: CWE-256: Unprotected Storage of Credentials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SHOTS</a:t>
            </a:r>
            <a:endParaRPr/>
          </a:p>
        </p:txBody>
      </p:sp>
      <p:sp>
        <p:nvSpPr>
          <p:cNvPr id="1171" name="Google Shape;117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7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PASSWORD HASH CRACKED</a:t>
            </a:r>
            <a:endParaRPr b="1" i="1"/>
          </a:p>
        </p:txBody>
      </p:sp>
      <p:pic>
        <p:nvPicPr>
          <p:cNvPr id="1173" name="Google Shape;11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0" y="1758775"/>
            <a:ext cx="8976125" cy="26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CWE-256: Unprotected Storage of Credentials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SHOTS</a:t>
            </a:r>
            <a:endParaRPr/>
          </a:p>
        </p:txBody>
      </p:sp>
      <p:sp>
        <p:nvSpPr>
          <p:cNvPr id="1180" name="Google Shape;118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WEBDAV LOGIN</a:t>
            </a:r>
            <a:endParaRPr b="1" i="1"/>
          </a:p>
        </p:txBody>
      </p:sp>
      <p:pic>
        <p:nvPicPr>
          <p:cNvPr id="1182" name="Google Shape;11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850" y="1715550"/>
            <a:ext cx="5688800" cy="3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CWE-256: Unprotected Storage of Credentials</a:t>
            </a:r>
            <a:endParaRPr/>
          </a:p>
        </p:txBody>
      </p:sp>
      <p:sp>
        <p:nvSpPr>
          <p:cNvPr id="1188" name="Google Shape;1188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SHOTS</a:t>
            </a:r>
            <a:endParaRPr/>
          </a:p>
        </p:txBody>
      </p:sp>
      <p:sp>
        <p:nvSpPr>
          <p:cNvPr id="1189" name="Google Shape;1189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Webdav access</a:t>
            </a:r>
            <a:endParaRPr b="1" i="1"/>
          </a:p>
        </p:txBody>
      </p:sp>
      <p:pic>
        <p:nvPicPr>
          <p:cNvPr id="1191" name="Google Shape;119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" y="1628775"/>
            <a:ext cx="8884850" cy="31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CWE-434: Unrestricted Upload of File</a:t>
            </a:r>
            <a:endParaRPr/>
          </a:p>
        </p:txBody>
      </p:sp>
      <p:sp>
        <p:nvSpPr>
          <p:cNvPr id="1197" name="Google Shape;1197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70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70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After gaining access to the webdav server. I was able to use msfvenom to create a custom php reverse shell payload which i uploaded through the webdav server into the web server.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0" name="Google Shape;1200;p7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01" name="Google Shape;1201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2" name="Google Shape;1202;p7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3" name="Google Shape;1203;p70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204" name="Google Shape;1204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5" name="Google Shape;1205;p7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6" name="Google Shape;1206;p70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70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I successfully upload a reverse php payload into the web server through webdav.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8" name="Google Shape;1208;p70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209" name="Google Shape;1209;p7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0" name="Google Shape;1210;p7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1" name="Google Shape;1211;p70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SCREEN SHOTS BELOW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CWE-434: Unrestricted Upload of File with Dangerous Type.</a:t>
            </a:r>
            <a:endParaRPr/>
          </a:p>
        </p:txBody>
      </p:sp>
      <p:sp>
        <p:nvSpPr>
          <p:cNvPr id="1218" name="Google Shape;1218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SHOTS</a:t>
            </a:r>
            <a:endParaRPr/>
          </a:p>
        </p:txBody>
      </p:sp>
      <p:sp>
        <p:nvSpPr>
          <p:cNvPr id="1219" name="Google Shape;1219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1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MSFVENOM PAYLOAD</a:t>
            </a:r>
            <a:endParaRPr b="1" i="1"/>
          </a:p>
        </p:txBody>
      </p:sp>
      <p:pic>
        <p:nvPicPr>
          <p:cNvPr id="1221" name="Google Shape;12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25" y="1676413"/>
            <a:ext cx="80391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CWE-434: Unrestricted Upload of File with Dangerous Type.</a:t>
            </a:r>
            <a:endParaRPr/>
          </a:p>
        </p:txBody>
      </p:sp>
      <p:sp>
        <p:nvSpPr>
          <p:cNvPr id="1227" name="Google Shape;1227;p72"/>
          <p:cNvSpPr txBox="1"/>
          <p:nvPr>
            <p:ph idx="1" type="subTitle"/>
          </p:nvPr>
        </p:nvSpPr>
        <p:spPr>
          <a:xfrm>
            <a:off x="175" y="633100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SHOTS</a:t>
            </a:r>
            <a:endParaRPr/>
          </a:p>
        </p:txBody>
      </p:sp>
      <p:sp>
        <p:nvSpPr>
          <p:cNvPr id="1228" name="Google Shape;1228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2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PAYLOAD UPLOADED TO WEBDAV SERVER</a:t>
            </a:r>
            <a:endParaRPr b="1" i="1"/>
          </a:p>
        </p:txBody>
      </p:sp>
      <p:pic>
        <p:nvPicPr>
          <p:cNvPr id="1230" name="Google Shape;123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25" y="1622900"/>
            <a:ext cx="7113200" cy="32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CWE-434: Unrestricted Upload of File with Dangerous Type.</a:t>
            </a:r>
            <a:endParaRPr/>
          </a:p>
        </p:txBody>
      </p:sp>
      <p:sp>
        <p:nvSpPr>
          <p:cNvPr id="1236" name="Google Shape;1236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SHOT</a:t>
            </a:r>
            <a:endParaRPr/>
          </a:p>
        </p:txBody>
      </p:sp>
      <p:sp>
        <p:nvSpPr>
          <p:cNvPr id="1237" name="Google Shape;1237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3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PAYLOAD ON WEB SERVER</a:t>
            </a:r>
            <a:endParaRPr b="1" i="1"/>
          </a:p>
        </p:txBody>
      </p:sp>
      <p:pic>
        <p:nvPicPr>
          <p:cNvPr id="1239" name="Google Shape;12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50" y="1598725"/>
            <a:ext cx="9047549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7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6" name="Google Shape;1246;p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52" name="Google Shape;1252;p7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53" name="Google Shape;1253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5"/>
          <p:cNvSpPr/>
          <p:nvPr/>
        </p:nvSpPr>
        <p:spPr>
          <a:xfrm>
            <a:off x="367350" y="1467800"/>
            <a:ext cx="8409300" cy="32577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5" name="Google Shape;1255;p7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256" name="Google Shape;125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50" y="1577100"/>
            <a:ext cx="8772524" cy="314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Analysis: Identifying the Port Scan</a:t>
            </a:r>
            <a:endParaRPr/>
          </a:p>
        </p:txBody>
      </p:sp>
      <p:sp>
        <p:nvSpPr>
          <p:cNvPr id="1263" name="Google Shape;1263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</a:t>
            </a:r>
            <a:endParaRPr/>
          </a:p>
        </p:txBody>
      </p:sp>
      <p:sp>
        <p:nvSpPr>
          <p:cNvPr id="1264" name="Google Shape;1264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6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The port scan </a:t>
            </a:r>
            <a:r>
              <a:rPr b="1" i="1" lang="en"/>
              <a:t>occurred</a:t>
            </a:r>
            <a:r>
              <a:rPr b="1" i="1" lang="en"/>
              <a:t> at  2021-08-07, 14:45. There was a total of 5,809 sent at 14.45 and 15,681 at 14.48 with a total of 21,503 packets </a:t>
            </a:r>
            <a:r>
              <a:rPr b="1" i="1" lang="en"/>
              <a:t>transferred</a:t>
            </a:r>
            <a:r>
              <a:rPr b="1" i="1" lang="en"/>
              <a:t> from  IP Address : 192.168.1.90. The sharp rise in network traffic from that ip address would indicate this was a port scan.</a:t>
            </a:r>
            <a:endParaRPr b="1"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1" name="Google Shape;1271;p7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72" name="Google Shape;127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7"/>
          <p:cNvSpPr/>
          <p:nvPr/>
        </p:nvSpPr>
        <p:spPr>
          <a:xfrm>
            <a:off x="367350" y="1467800"/>
            <a:ext cx="8409300" cy="3149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4" name="Google Shape;1274;p7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275" name="Google Shape;127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50" y="1377400"/>
            <a:ext cx="8409298" cy="332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/>
          </a:p>
        </p:txBody>
      </p:sp>
      <p:sp>
        <p:nvSpPr>
          <p:cNvPr id="1282" name="Google Shape;128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</a:t>
            </a:r>
            <a:endParaRPr/>
          </a:p>
        </p:txBody>
      </p:sp>
      <p:sp>
        <p:nvSpPr>
          <p:cNvPr id="1283" name="Google Shape;1283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There was 60,365 HTTP requests for the company_folders/secret_folder directory originating from that single IP (192.168.1.90) at starting at 16:02 on 2021-08-07. The secret_folder directory contained a file with instructions on how to connect to the company’s webdav server and also a password hash for one of the company employees.</a:t>
            </a:r>
            <a:endParaRPr b="1"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0" name="Google Shape;1290;p7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91" name="Google Shape;1291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7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3" name="Google Shape;1293;p7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94" name="Google Shape;129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400" y="1392800"/>
            <a:ext cx="8437199" cy="35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/>
          </a:p>
        </p:txBody>
      </p:sp>
      <p:sp>
        <p:nvSpPr>
          <p:cNvPr id="1301" name="Google Shape;1301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</a:t>
            </a:r>
            <a:endParaRPr/>
          </a:p>
        </p:txBody>
      </p:sp>
      <p:sp>
        <p:nvSpPr>
          <p:cNvPr id="1302" name="Google Shape;1302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80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There was 87,722 request made by the brute force attack before the password was cracked.</a:t>
            </a:r>
            <a:endParaRPr b="1"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9" name="Google Shape;1309;p81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10" name="Google Shape;1310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1"/>
          <p:cNvSpPr/>
          <p:nvPr/>
        </p:nvSpPr>
        <p:spPr>
          <a:xfrm>
            <a:off x="367350" y="1467800"/>
            <a:ext cx="8409300" cy="33543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81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313" name="Google Shape;131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62" y="1498450"/>
            <a:ext cx="8654675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/>
          </a:p>
        </p:txBody>
      </p:sp>
      <p:sp>
        <p:nvSpPr>
          <p:cNvPr id="1320" name="Google Shape;1320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 SHOT</a:t>
            </a:r>
            <a:endParaRPr/>
          </a:p>
        </p:txBody>
      </p:sp>
      <p:sp>
        <p:nvSpPr>
          <p:cNvPr id="1321" name="Google Shape;1321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82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i="1" lang="en"/>
              <a:t>WEBDAV FILE REQUESTED</a:t>
            </a:r>
            <a:endParaRPr b="1" i="1"/>
          </a:p>
        </p:txBody>
      </p:sp>
      <p:pic>
        <p:nvPicPr>
          <p:cNvPr id="1323" name="Google Shape;13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1741050"/>
            <a:ext cx="8896350" cy="30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/>
          </a:p>
        </p:txBody>
      </p:sp>
      <p:sp>
        <p:nvSpPr>
          <p:cNvPr id="1329" name="Google Shape;1329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</a:t>
            </a:r>
            <a:endParaRPr/>
          </a:p>
        </p:txBody>
      </p:sp>
      <p:sp>
        <p:nvSpPr>
          <p:cNvPr id="1330" name="Google Shape;1330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83"/>
          <p:cNvSpPr txBox="1"/>
          <p:nvPr>
            <p:ph idx="3" type="body"/>
          </p:nvPr>
        </p:nvSpPr>
        <p:spPr>
          <a:xfrm>
            <a:off x="12300" y="13349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There was a total of 419 request made to the Webdav directory and 168 requests to the file “shell.php” located within the webdav directory.</a:t>
            </a:r>
            <a:endParaRPr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OTHER SCREEN SHOTS </a:t>
            </a:r>
            <a:endParaRPr/>
          </a:p>
        </p:txBody>
      </p:sp>
      <p:sp>
        <p:nvSpPr>
          <p:cNvPr id="1337" name="Google Shape;1337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 DISCOVER</a:t>
            </a:r>
            <a:endParaRPr/>
          </a:p>
        </p:txBody>
      </p:sp>
      <p:sp>
        <p:nvSpPr>
          <p:cNvPr id="1338" name="Google Shape;1338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84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SCANNING THE IP RANGE WITH NETDISCOVER</a:t>
            </a:r>
            <a:endParaRPr b="1"/>
          </a:p>
        </p:txBody>
      </p:sp>
      <p:pic>
        <p:nvPicPr>
          <p:cNvPr id="1340" name="Google Shape;134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50" y="2978950"/>
            <a:ext cx="8833249" cy="17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00" y="1885400"/>
            <a:ext cx="8486599" cy="10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AGGRESSIVE SCAN RESULTS</a:t>
            </a:r>
            <a:endParaRPr/>
          </a:p>
        </p:txBody>
      </p:sp>
      <p:sp>
        <p:nvSpPr>
          <p:cNvPr id="1347" name="Google Shape;1347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NMAP TO GAIN KNOWLEDGE ABOUT THE WEB SERVER.</a:t>
            </a:r>
            <a:endParaRPr/>
          </a:p>
        </p:txBody>
      </p:sp>
      <p:sp>
        <p:nvSpPr>
          <p:cNvPr id="1348" name="Google Shape;1348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85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350" name="Google Shape;135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75" y="1284251"/>
            <a:ext cx="7703551" cy="353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NMAP AGGRESSIVE SCAN RESULTS</a:t>
            </a:r>
            <a:endParaRPr/>
          </a:p>
        </p:txBody>
      </p:sp>
      <p:sp>
        <p:nvSpPr>
          <p:cNvPr id="1356" name="Google Shape;1356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NMAP TO GAIN KNOWLEDGE ABOUT THE WEB SERVER.</a:t>
            </a:r>
            <a:endParaRPr/>
          </a:p>
        </p:txBody>
      </p:sp>
      <p:sp>
        <p:nvSpPr>
          <p:cNvPr id="1357" name="Google Shape;1357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86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359" name="Google Shape;135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50" y="1284250"/>
            <a:ext cx="8391200" cy="350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NMAP AGGRESSIVE SCAN RESULTS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NMAP TO GAIN KNOWLEDGE ABOUT THE WEB SERVER.</a:t>
            </a:r>
            <a:endParaRPr/>
          </a:p>
        </p:txBody>
      </p:sp>
      <p:sp>
        <p:nvSpPr>
          <p:cNvPr id="1366" name="Google Shape;1366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87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368" name="Google Shape;136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00" y="1284250"/>
            <a:ext cx="7113200" cy="35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88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5" name="Google Shape;1375;p8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381" name="Google Shape;1381;p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89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I would set an alarm that triggers when there are more than 50 connections to any port within the network in an 30 minutes.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83" name="Google Shape;1383;p8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1. I would block all </a:t>
            </a:r>
            <a:r>
              <a:rPr b="1" i="1" lang="en" sz="1400"/>
              <a:t>ports</a:t>
            </a:r>
            <a:r>
              <a:rPr b="1" i="1" lang="en" sz="1400"/>
              <a:t> that are not in use within the network.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2. I would create a whitelist of known IP’s for ports in use and update the firewalls rules to block any scan or connections from </a:t>
            </a:r>
            <a:r>
              <a:rPr b="1" i="1" lang="en" sz="1400"/>
              <a:t>IP</a:t>
            </a:r>
            <a:r>
              <a:rPr b="1" i="1" lang="en" sz="1400"/>
              <a:t> not listed.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/>
              <a:t>3. Regular system port scans of the opened ports to detect any vulnerabilities.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/>
              <a:t>4. Regular update of services running on open ports to keep them up to date and deploy patches for an zero day vulnerabilities.</a:t>
            </a:r>
            <a:endParaRPr b="1" i="1"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389" name="Google Shape;1389;p9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90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/>
              <a:t>I would set an Alert to be triggered if there are more than 20 HTTP requests originating from a single IP address to hidden directories on the network.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91" name="Google Shape;1391;p9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Blacklisting any IP address that sends more than 20 HTTP requests to any hidden directory.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Encrypting data contained in hidden directories on the server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Removing public access to hidden directories and giving access to only internal or pre-defined IP addresses.</a:t>
            </a:r>
            <a:endParaRPr b="1" i="1"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97" name="Google Shape;1397;p9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9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I would set an Alarm to be triggered when there are 5 failed login attempt to any directory or service </a:t>
            </a:r>
            <a:r>
              <a:rPr b="1" i="1" lang="en" sz="1400"/>
              <a:t>running</a:t>
            </a:r>
            <a:r>
              <a:rPr b="1" i="1" lang="en" sz="1400"/>
              <a:t> on the network or when a single IP returns a 401 error 5 times in a row.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99" name="Google Shape;1399;p9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Account</a:t>
            </a:r>
            <a:r>
              <a:rPr b="1" i="1" lang="en" sz="1400"/>
              <a:t> </a:t>
            </a:r>
            <a:r>
              <a:rPr b="1" i="1" lang="en" sz="1400"/>
              <a:t>lockout</a:t>
            </a:r>
            <a:r>
              <a:rPr b="1" i="1" lang="en" sz="1400"/>
              <a:t>  for 10 minutes after 5 failed login attempts.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Blacklist any IP address that triggers an account lockout twice in a row and disable the user account immediately.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A strong password policy for all staff and requirement that password be changed every 3 months.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Multi factor </a:t>
            </a:r>
            <a:r>
              <a:rPr b="1" i="1" lang="en" sz="1400"/>
              <a:t>authentication</a:t>
            </a:r>
            <a:r>
              <a:rPr b="1" i="1" lang="en" sz="1400"/>
              <a:t> for all employees.</a:t>
            </a:r>
            <a:endParaRPr b="1" i="1"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405" name="Google Shape;1405;p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9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I would create a whitelist of trusted IP addresses that can access the webdav directory and an alert for any other IP that tries to access it. I would also set an alert for any HTTP PUT request made to the webdav server </a:t>
            </a:r>
            <a:r>
              <a:rPr b="1" i="1" lang="en" sz="1400"/>
              <a:t>regardless</a:t>
            </a:r>
            <a:r>
              <a:rPr b="1" i="1" lang="en" sz="1400"/>
              <a:t> of the IP.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07" name="Google Shape;1407;p9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Whitelist of approved IP’s that can access the Webdav server.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Strong password for users who have access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Blocking access to the webdav </a:t>
            </a:r>
            <a:r>
              <a:rPr b="1" i="1" lang="en" sz="1400"/>
              <a:t>directory</a:t>
            </a:r>
            <a:r>
              <a:rPr b="1" i="1" lang="en" sz="1400"/>
              <a:t> from the public and allowing only internal access.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Regular</a:t>
            </a:r>
            <a:r>
              <a:rPr b="1" i="1" lang="en" sz="1400"/>
              <a:t> update of the server to deploy patches for any vulnerabilities.</a:t>
            </a:r>
            <a:endParaRPr b="1" i="1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897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Address </a:t>
            </a:r>
            <a:r>
              <a:rPr b="1" lang="en"/>
              <a:t>Range: 192.168.1.0/24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Netmask: 255.255.255.0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Gateway: 192.168.1.1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IPv4: 192.168.1.1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OS: Windows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Hostname: HYPER V (ML-REFVM-684427)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IPv4: 192.168.1.105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OS: Linux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Hostname: Capstone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IPv4: 192.168.1.100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OS: Linux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Hostname: ELK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IPv4: 192.168.1.90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OS: Linux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Hostname: Kali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75" y="1219775"/>
            <a:ext cx="6203876" cy="340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413" name="Google Shape;1413;p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9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400"/>
              <a:t>All uploads should be scanned by a strong anti malware software and an alert triggered if a suspicious code, script or file extension is detected.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15" name="Google Shape;1415;p9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Blocking any file uploads that contains a suspicious extension, code or script.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Requiring</a:t>
            </a:r>
            <a:r>
              <a:rPr b="1" i="1" lang="en" sz="1400"/>
              <a:t> authentications to upload any file.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Having</a:t>
            </a:r>
            <a:r>
              <a:rPr b="1" i="1" lang="en" sz="1400"/>
              <a:t> a list of approved files that can be upload to the webserver.</a:t>
            </a:r>
            <a:endParaRPr b="1" i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i="1" lang="en" sz="1400"/>
              <a:t>Storing uploaded files in a location not accessible from the web</a:t>
            </a:r>
            <a:endParaRPr b="1"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{397A91EC-48E6-4906-BDAB-D057D56AE0AB}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 V MANAGER (ML-REFVM-684427)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GATEWAY/HYPERVISOR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STACK SERVER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8841900" cy="5337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{397A91EC-48E6-4906-BDAB-D057D56AE0AB}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02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with simple words, and the lack of password complexity, such as the inclusion of symbols, numbers and capitals.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launch a brute force attack using readily available dictionary (rockyou.txt) to guess a users password.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CWE-256: Unprotected Storage of Credentials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password hash for a user was stored directly on a file within the server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use readily available tools to crack this password and gain access to the system.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 listed in a document on  the </a:t>
                      </a: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give direct reference to a hidden directory with sensitive data.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directory on the web server gave reference to a secret folder which wasn’t accessible to the public. The folder path was also listed.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reference to a hidden directory, an attackers can focus attacks to access the contents of this directory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CWE-434: Unrestricted Upload of File with Dangerous Type.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was enabled on the web server allowing an attacker to upload malicious script directly to the web server.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was not configured properly, so an attacker can remotely modify website content.</a:t>
                      </a:r>
                      <a:endParaRPr b="1"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BRUTE FORCE VULNERABILITY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I used Hydra to brute force ashton’s password against the secret_folder directory after discovering he manages the directory.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ydra -l  ashton -P /usr/share/wordlists/rockyou.txt -s 80 -vV 192.168.1.105 http-get /company_folders/secret_folder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4" name="Google Shape;1094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5" name="Google Shape;1095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8" name="Google Shape;109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I uncovered his password which was “leopoldo”. I was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then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 able to gain access to the secret folder with this password. Within the folder was instructions on how to connect to the 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companies</a:t>
            </a: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 Webdav server.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3" name="Google Shape;110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SEE SCREENSHOTS BELOW</a:t>
            </a:r>
            <a:endParaRPr b="1" i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FORCE VULNERABILITY</a:t>
            </a:r>
            <a:endParaRPr/>
          </a:p>
        </p:txBody>
      </p:sp>
      <p:sp>
        <p:nvSpPr>
          <p:cNvPr id="1112" name="Google Shape;1112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Ashton recon and password cracked.</a:t>
            </a:r>
            <a:endParaRPr b="1"/>
          </a:p>
        </p:txBody>
      </p:sp>
      <p:pic>
        <p:nvPicPr>
          <p:cNvPr id="1115" name="Google Shape;11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4426"/>
            <a:ext cx="9143999" cy="88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50" y="2858975"/>
            <a:ext cx="8933249" cy="18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